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25"/>
  </p:notesMasterIdLst>
  <p:handoutMasterIdLst>
    <p:handoutMasterId r:id="rId26"/>
  </p:handoutMasterIdLst>
  <p:sldIdLst>
    <p:sldId id="256" r:id="rId3"/>
    <p:sldId id="305" r:id="rId4"/>
    <p:sldId id="377" r:id="rId5"/>
    <p:sldId id="388" r:id="rId6"/>
    <p:sldId id="366" r:id="rId7"/>
    <p:sldId id="378" r:id="rId8"/>
    <p:sldId id="364" r:id="rId9"/>
    <p:sldId id="380" r:id="rId10"/>
    <p:sldId id="381" r:id="rId11"/>
    <p:sldId id="382" r:id="rId12"/>
    <p:sldId id="383" r:id="rId13"/>
    <p:sldId id="385" r:id="rId14"/>
    <p:sldId id="379" r:id="rId15"/>
    <p:sldId id="384" r:id="rId16"/>
    <p:sldId id="367" r:id="rId17"/>
    <p:sldId id="369" r:id="rId18"/>
    <p:sldId id="370" r:id="rId19"/>
    <p:sldId id="371" r:id="rId20"/>
    <p:sldId id="372" r:id="rId21"/>
    <p:sldId id="337" r:id="rId22"/>
    <p:sldId id="363" r:id="rId23"/>
    <p:sldId id="36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7" autoAdjust="0"/>
    <p:restoredTop sz="51524" autoAdjust="0"/>
  </p:normalViewPr>
  <p:slideViewPr>
    <p:cSldViewPr snapToGrid="0">
      <p:cViewPr varScale="1">
        <p:scale>
          <a:sx n="47" d="100"/>
          <a:sy n="47" d="100"/>
        </p:scale>
        <p:origin x="2850" y="54"/>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6/3/2014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6/3/2014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t>
            </a:r>
            <a:r>
              <a:rPr lang="en-US" sz="1200" b="1" baseline="0" dirty="0" smtClean="0"/>
              <a:t>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a:t>
            </a:r>
            <a:r>
              <a:rPr lang="en-US" sz="1200" b="1" baseline="0" dirty="0" smtClean="0"/>
              <a:t>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a:t>
            </a:r>
            <a:r>
              <a:rPr lang="en-US" sz="1200" b="1" dirty="0" smtClean="0"/>
              <a:t>: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a:t>
            </a:r>
            <a:r>
              <a:rPr lang="en-US" sz="1200" b="1" dirty="0" smtClean="0"/>
              <a:t>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b="1" baseline="0" dirty="0" smtClean="0"/>
              <a:t> Login trick from https://github.com/projectkudu/kudu/wiki/Accessing-the-kudu-service#simple-trick-to-avoid-manually-typing-credentials</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a:t>
            </a:r>
            <a:r>
              <a:rPr lang="en-US" dirty="0" smtClean="0"/>
              <a:t>overrides are a great way to deal with secrets</a:t>
            </a:r>
            <a:r>
              <a:rPr lang="en-US" baseline="0" dirty="0" smtClean="0"/>
              <a:t> you don’t want in source </a:t>
            </a:r>
            <a:r>
              <a:rPr lang="en-US" baseline="0" dirty="0" smtClean="0"/>
              <a:t>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2406206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a:t>
            </a:r>
            <a:r>
              <a:rPr lang="en-US" baseline="0" dirty="0" smtClean="0"/>
              <a:t>web sites is different than Azure Web Roles, which you may have heard of. </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a:t>
            </a:r>
            <a:r>
              <a:rPr lang="en-US" b="1" baseline="0" dirty="0" smtClean="0"/>
              <a:t>: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MAWS </a:t>
            </a:r>
            <a:r>
              <a:rPr lang="en-US" dirty="0" smtClean="0"/>
              <a:t>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4191000" y="1723136"/>
            <a:ext cx="4427538"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1" y="6171539"/>
            <a:ext cx="1595704"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1" y="6171539"/>
            <a:ext cx="1595704"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337871" y="6171539"/>
            <a:ext cx="1595704"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337871" y="6171539"/>
            <a:ext cx="1595704"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447075"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3442687"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337871" y="6171539"/>
            <a:ext cx="1595704"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2937878" y="1676400"/>
            <a:ext cx="5680660"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2937878" y="3962400"/>
            <a:ext cx="5680660"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6/3/2014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6/3/2014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6/3/2014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6/3/2014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337871" y="6171539"/>
            <a:ext cx="1595704"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1" y="6171539"/>
            <a:ext cx="1595704"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1" y="6171539"/>
            <a:ext cx="1595704"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337871" y="6171539"/>
            <a:ext cx="1595704"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337871" y="6171539"/>
            <a:ext cx="1595704"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6/3/2014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7086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84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47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81200" y="140322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2471669" y="3959882"/>
            <a:ext cx="3151547" cy="971875"/>
          </a:xfrm>
        </p:spPr>
        <p:txBody>
          <a:bodyPr>
            <a:noAutofit/>
          </a:bodyPr>
          <a:lstStyle/>
          <a:p>
            <a:pPr marL="0" indent="0" algn="ctr">
              <a:buNone/>
            </a:pPr>
            <a:r>
              <a:rPr lang="en-US" sz="2800" dirty="0" smtClean="0">
                <a:solidFill>
                  <a:schemeClr val="accent4"/>
                </a:solidFill>
                <a:latin typeface="+mj-lt"/>
              </a:rPr>
              <a:t>secrets,</a:t>
            </a:r>
            <a:br>
              <a:rPr lang="en-US" sz="2800" dirty="0" smtClean="0">
                <a:solidFill>
                  <a:schemeClr val="accent4"/>
                </a:solidFill>
                <a:latin typeface="+mj-lt"/>
              </a:rPr>
            </a:br>
            <a:r>
              <a:rPr lang="en-US" sz="2800" dirty="0" smtClean="0">
                <a:solidFill>
                  <a:schemeClr val="accent4"/>
                </a:solidFill>
                <a:latin typeface="+mj-lt"/>
              </a:rPr>
              <a:t>exposed!</a:t>
            </a:r>
            <a:endParaRPr lang="en-US" sz="2800" dirty="0">
              <a:solidFill>
                <a:schemeClr val="accent4"/>
              </a:solidFill>
              <a:latin typeface="+mj-lt"/>
            </a:endParaRPr>
          </a:p>
        </p:txBody>
      </p:sp>
      <p:sp>
        <p:nvSpPr>
          <p:cNvPr id="4" name="Title 3"/>
          <p:cNvSpPr>
            <a:spLocks noGrp="1"/>
          </p:cNvSpPr>
          <p:nvPr>
            <p:ph type="title" idx="4294967295"/>
          </p:nvPr>
        </p:nvSpPr>
        <p:spPr>
          <a:xfrm>
            <a:off x="2476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1363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57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10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02945"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394701" y="2613151"/>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43800" y="4398640"/>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58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99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15813"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152572"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34023" y="3103198"/>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8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7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3676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124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474"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3823" y="129604"/>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12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864401"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18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0910" y="3415640"/>
            <a:ext cx="336840" cy="54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390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37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240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1193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6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4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1384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4615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954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2021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3421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6281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6203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grpSp>
        <p:nvGrpSpPr>
          <p:cNvPr id="56" name="Group 55"/>
          <p:cNvGrpSpPr/>
          <p:nvPr/>
        </p:nvGrpSpPr>
        <p:grpSpPr>
          <a:xfrm>
            <a:off x="8011584"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smtClean="0">
                  <a:solidFill>
                    <a:schemeClr val="tx2"/>
                  </a:solidFill>
                  <a:latin typeface="+mj-lt"/>
                </a:rPr>
                <a:t>Hook</a:t>
              </a:r>
              <a:endParaRPr lang="en-US" sz="2000" dirty="0">
                <a:solidFill>
                  <a:schemeClr val="tx2"/>
                </a:solidFill>
                <a:latin typeface="+mj-lt"/>
              </a:endParaRP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60" name="Group 59"/>
          <p:cNvGrpSpPr/>
          <p:nvPr/>
        </p:nvGrpSpPr>
        <p:grpSpPr>
          <a:xfrm>
            <a:off x="7736194" y="1879680"/>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smtClean="0">
                  <a:latin typeface="+mj-lt"/>
                </a:rPr>
                <a:t>Post</a:t>
              </a:r>
              <a:endParaRPr lang="en-US" sz="2000" dirty="0">
                <a:latin typeface="+mj-lt"/>
              </a:endParaRPr>
            </a:p>
          </p:txBody>
        </p:sp>
        <p:sp>
          <p:nvSpPr>
            <p:cNvPr id="33" name="Rectangle 32"/>
            <p:cNvSpPr/>
            <p:nvPr/>
          </p:nvSpPr>
          <p:spPr>
            <a:xfrm>
              <a:off x="7477114" y="2210782"/>
              <a:ext cx="1384946" cy="830997"/>
            </a:xfrm>
            <a:prstGeom prst="rect">
              <a:avLst/>
            </a:prstGeom>
          </p:spPr>
          <p:txBody>
            <a:bodyPr wrap="square">
              <a:spAutoFit/>
            </a:bodyPr>
            <a:lstStyle/>
            <a:p>
              <a:r>
                <a:rPr lang="en-US" sz="1200" dirty="0" smtClean="0">
                  <a:solidFill>
                    <a:schemeClr val="accent4"/>
                  </a:solidFill>
                </a:rPr>
                <a:t>Execute action hook script after successful deployment</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49080"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4934"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7339080" y="3125411"/>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7744934" y="3635311"/>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7284799"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7766285"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474934"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069080" y="2576204"/>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545347" y="3928253"/>
            <a:ext cx="399174" cy="373254"/>
          </a:xfrm>
          <a:prstGeom prst="rect">
            <a:avLst/>
          </a:prstGeom>
        </p:spPr>
      </p:pic>
      <p:pic>
        <p:nvPicPr>
          <p:cNvPr id="89"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25" name="Group 24"/>
          <p:cNvGrpSpPr/>
          <p:nvPr/>
        </p:nvGrpSpPr>
        <p:grpSpPr>
          <a:xfrm>
            <a:off x="691516"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smtClean="0">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smtClean="0">
                  <a:solidFill>
                    <a:schemeClr val="bg1"/>
                  </a:solidFill>
                  <a:latin typeface="Consolas" panose="020B0609020204030204" pitchFamily="49" charset="0"/>
                  <a:cs typeface="Consolas" panose="020B0609020204030204" pitchFamily="49" charset="0"/>
                </a:rPr>
                <a:t>SCM_REPOSITORY_PATH</a:t>
              </a:r>
              <a:br>
                <a:rPr lang="en-US" sz="1100" dirty="0" smtClean="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r>
                <a:rPr lang="en-US" sz="1100" dirty="0" smtClean="0">
                  <a:solidFill>
                    <a:schemeClr val="bg1"/>
                  </a:solidFill>
                  <a:latin typeface="Consolas" panose="020B0609020204030204" pitchFamily="49" charset="0"/>
                  <a:cs typeface="Consolas" panose="020B0609020204030204" pitchFamily="49" charset="0"/>
                </a:rPr>
                <a:t/>
              </a:r>
              <a:br>
                <a:rPr lang="en-US" sz="1100" dirty="0" smtClean="0">
                  <a:solidFill>
                    <a:schemeClr val="bg1"/>
                  </a:solidFill>
                  <a:latin typeface="Consolas" panose="020B0609020204030204" pitchFamily="49" charset="0"/>
                  <a:cs typeface="Consolas" panose="020B0609020204030204" pitchFamily="49" charset="0"/>
                </a:rPr>
              </a:br>
              <a:r>
                <a:rPr lang="en-US" sz="1100" dirty="0" smtClean="0">
                  <a:solidFill>
                    <a:schemeClr val="bg1"/>
                  </a:solidFill>
                  <a:latin typeface="Consolas" panose="020B0609020204030204" pitchFamily="49" charset="0"/>
                  <a:cs typeface="Consolas" panose="020B0609020204030204" pitchFamily="49" charset="0"/>
                </a:rPr>
                <a:t>SCM_TARGET_PATH</a:t>
              </a:r>
            </a:p>
            <a:p>
              <a:r>
                <a:rPr lang="en-US" sz="1100" dirty="0" smtClean="0">
                  <a:solidFill>
                    <a:schemeClr val="bg1"/>
                  </a:solidFill>
                  <a:latin typeface="Consolas" panose="020B0609020204030204" pitchFamily="49" charset="0"/>
                  <a:cs typeface="Consolas" panose="020B0609020204030204" pitchFamily="49" charset="0"/>
                </a:rPr>
                <a:t>PROJECT</a:t>
              </a:r>
            </a:p>
            <a:p>
              <a:r>
                <a:rPr lang="en-US" sz="1100" dirty="0" smtClean="0">
                  <a:solidFill>
                    <a:schemeClr val="bg1"/>
                  </a:solidFill>
                  <a:latin typeface="Consolas" panose="020B0609020204030204" pitchFamily="49" charset="0"/>
                  <a:cs typeface="Consolas" panose="020B0609020204030204" pitchFamily="49" charset="0"/>
                </a:rPr>
                <a:t>...</a:t>
              </a:r>
              <a:endParaRPr lang="en-US" sz="1100" dirty="0">
                <a:solidFill>
                  <a:schemeClr val="bg1"/>
                </a:solidFill>
                <a:latin typeface="Consolas" panose="020B0609020204030204" pitchFamily="49" charset="0"/>
                <a:cs typeface="Consolas" panose="020B0609020204030204" pitchFamily="49" charset="0"/>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grpSp>
        <p:nvGrpSpPr>
          <p:cNvPr id="44" name="Group 43"/>
          <p:cNvGrpSpPr/>
          <p:nvPr/>
        </p:nvGrpSpPr>
        <p:grpSpPr>
          <a:xfrm>
            <a:off x="2947374"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smtClean="0">
                  <a:solidFill>
                    <a:schemeClr val="accent1"/>
                  </a:solidFill>
                  <a:latin typeface="+mj-lt"/>
                </a:rPr>
                <a:t>.</a:t>
              </a:r>
              <a:r>
                <a:rPr lang="en-US" sz="2000" dirty="0" err="1">
                  <a:solidFill>
                    <a:schemeClr val="accent1"/>
                  </a:solidFill>
                  <a:latin typeface="+mj-lt"/>
                </a:rPr>
                <a:t>i</a:t>
              </a:r>
              <a:r>
                <a:rPr lang="en-US" sz="2000" dirty="0" err="1" smtClean="0">
                  <a:solidFill>
                    <a:schemeClr val="accent1"/>
                  </a:solidFill>
                  <a:latin typeface="+mj-lt"/>
                </a:rPr>
                <a:t>ni</a:t>
              </a:r>
              <a:r>
                <a:rPr lang="en-US" sz="2000" dirty="0" smtClean="0">
                  <a:solidFill>
                    <a:schemeClr val="accent1"/>
                  </a:solidFill>
                  <a:latin typeface="+mj-lt"/>
                </a:rPr>
                <a:t> File</a:t>
              </a:r>
              <a:endParaRPr lang="en-US" sz="2000" dirty="0">
                <a:solidFill>
                  <a:schemeClr val="accent1"/>
                </a:solidFill>
                <a:latin typeface="+mj-lt"/>
              </a:endParaRP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smtClean="0">
                  <a:solidFill>
                    <a:schemeClr val="accent4"/>
                  </a:solidFill>
                  <a:latin typeface="Consolas" panose="020B0609020204030204" pitchFamily="49" charset="0"/>
                  <a:cs typeface="Consolas" panose="020B0609020204030204" pitchFamily="49" charset="0"/>
                </a:rPr>
                <a:t>SCM_POST_DEPLOYMENT_ACTIONS_PATH</a:t>
              </a:r>
              <a:endParaRPr lang="en-US" sz="1100" dirty="0">
                <a:solidFill>
                  <a:schemeClr val="accent4"/>
                </a:solidFill>
                <a:latin typeface="Consolas" panose="020B0609020204030204" pitchFamily="49" charset="0"/>
                <a:cs typeface="Consolas" panose="020B0609020204030204" pitchFamily="49" charset="0"/>
              </a:endParaRPr>
            </a:p>
            <a:p>
              <a:r>
                <a:rPr lang="en-US" sz="1100" dirty="0">
                  <a:solidFill>
                    <a:schemeClr val="accent4"/>
                  </a:solidFill>
                  <a:latin typeface="Consolas" panose="020B0609020204030204" pitchFamily="49" charset="0"/>
                  <a:cs typeface="Consolas" panose="020B0609020204030204" pitchFamily="49" charset="0"/>
                </a:rPr>
                <a:t>DIAGNOSTICS</a:t>
              </a:r>
              <a:r>
                <a:rPr lang="en-US" sz="1100" dirty="0" smtClean="0">
                  <a:solidFill>
                    <a:schemeClr val="accent4"/>
                  </a:solidFill>
                  <a:latin typeface="Consolas" panose="020B0609020204030204" pitchFamily="49" charset="0"/>
                  <a:cs typeface="Consolas" panose="020B0609020204030204" pitchFamily="49" charset="0"/>
                </a:rPr>
                <a:t>_*</a:t>
              </a:r>
            </a:p>
            <a:p>
              <a:r>
                <a:rPr lang="en-US" sz="1100" dirty="0" smtClean="0">
                  <a:solidFill>
                    <a:schemeClr val="accent4"/>
                  </a:solidFill>
                  <a:latin typeface="Consolas" panose="020B0609020204030204" pitchFamily="49" charset="0"/>
                  <a:cs typeface="Consolas" panose="020B0609020204030204" pitchFamily="49" charset="0"/>
                </a:rPr>
                <a: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56" name="Group 55"/>
          <p:cNvGrpSpPr/>
          <p:nvPr/>
        </p:nvGrpSpPr>
        <p:grpSpPr>
          <a:xfrm>
            <a:off x="8011584"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smtClean="0">
                  <a:solidFill>
                    <a:schemeClr val="tx2"/>
                  </a:solidFill>
                  <a:latin typeface="+mj-lt"/>
                </a:rPr>
                <a:t>Hook</a:t>
              </a:r>
              <a:endParaRPr lang="en-US" sz="2000" dirty="0">
                <a:solidFill>
                  <a:schemeClr val="tx2"/>
                </a:solidFill>
                <a:latin typeface="+mj-lt"/>
              </a:endParaRP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5280660" y="4423350"/>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smtClean="0">
                  <a:solidFill>
                    <a:schemeClr val="accent6"/>
                  </a:solidFill>
                  <a:latin typeface="+mj-lt"/>
                </a:rPr>
                <a:t>.</a:t>
              </a:r>
              <a:r>
                <a:rPr lang="en-US" sz="2000" dirty="0" err="1" smtClean="0">
                  <a:solidFill>
                    <a:schemeClr val="accent6"/>
                  </a:solidFill>
                  <a:latin typeface="+mj-lt"/>
                </a:rPr>
                <a:t>cmd</a:t>
              </a:r>
              <a:r>
                <a:rPr lang="en-US" sz="2000" dirty="0" smtClean="0">
                  <a:solidFill>
                    <a:schemeClr val="accent6"/>
                  </a:solidFill>
                  <a:latin typeface="+mj-lt"/>
                </a:rPr>
                <a:t> File</a:t>
              </a:r>
              <a:endParaRPr lang="en-US" sz="2000" dirty="0">
                <a:solidFill>
                  <a:schemeClr val="accent6"/>
                </a:solidFill>
                <a:latin typeface="+mj-lt"/>
              </a:endParaRP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smtClean="0">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7736194" y="1879680"/>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smtClean="0">
                  <a:latin typeface="+mj-lt"/>
                </a:rPr>
                <a:t>Post</a:t>
              </a:r>
              <a:endParaRPr lang="en-US" sz="2000" dirty="0">
                <a:latin typeface="+mj-lt"/>
              </a:endParaRPr>
            </a:p>
          </p:txBody>
        </p:sp>
        <p:sp>
          <p:nvSpPr>
            <p:cNvPr id="33" name="Rectangle 32"/>
            <p:cNvSpPr/>
            <p:nvPr/>
          </p:nvSpPr>
          <p:spPr>
            <a:xfrm>
              <a:off x="7477114" y="2210782"/>
              <a:ext cx="1384946" cy="830997"/>
            </a:xfrm>
            <a:prstGeom prst="rect">
              <a:avLst/>
            </a:prstGeom>
          </p:spPr>
          <p:txBody>
            <a:bodyPr wrap="square">
              <a:spAutoFit/>
            </a:bodyPr>
            <a:lstStyle/>
            <a:p>
              <a:r>
                <a:rPr lang="en-US" sz="1200" dirty="0" smtClean="0">
                  <a:solidFill>
                    <a:schemeClr val="accent4"/>
                  </a:solidFill>
                </a:rPr>
                <a:t>Execute action hook script after successful deployment</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03182"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68420"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925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49080"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4934"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393182" y="3629561"/>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a:endCxn id="20" idx="0"/>
          </p:cNvCxnSpPr>
          <p:nvPr/>
        </p:nvCxnSpPr>
        <p:spPr>
          <a:xfrm>
            <a:off x="2658420" y="3629561"/>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0" idx="4"/>
            <a:endCxn id="23" idx="0"/>
          </p:cNvCxnSpPr>
          <p:nvPr/>
        </p:nvCxnSpPr>
        <p:spPr>
          <a:xfrm>
            <a:off x="5015954" y="3618059"/>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7339080" y="3125411"/>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7744934" y="3635311"/>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7284799"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449117" y="4353658"/>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20" idx="4"/>
            <a:endCxn id="21" idx="1"/>
          </p:cNvCxnSpPr>
          <p:nvPr/>
        </p:nvCxnSpPr>
        <p:spPr>
          <a:xfrm rot="16200000" flipH="1">
            <a:off x="2695993"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23" idx="4"/>
            <a:endCxn id="24" idx="1"/>
          </p:cNvCxnSpPr>
          <p:nvPr/>
        </p:nvCxnSpPr>
        <p:spPr>
          <a:xfrm rot="16200000" flipH="1">
            <a:off x="5045282"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7766285"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123182"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388420"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745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474934"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069080" y="2576204"/>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545347"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0782"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4855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2491171"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2621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pPr marL="0" indent="0" algn="ctr">
              <a:buNone/>
            </a:pPr>
            <a:r>
              <a:rPr lang="en-US" sz="2400" dirty="0" smtClean="0"/>
              <a:t>*.scm</a:t>
            </a:r>
            <a:r>
              <a:rPr lang="en-US" dirty="0" smtClean="0"/>
              <a:t>.azurewebsites.net</a:t>
            </a:r>
            <a:endParaRPr lang="en-US" sz="2400" dirty="0"/>
          </a:p>
        </p:txBody>
      </p:sp>
      <p:grpSp>
        <p:nvGrpSpPr>
          <p:cNvPr id="11" name="Group 10"/>
          <p:cNvGrpSpPr/>
          <p:nvPr/>
        </p:nvGrpSpPr>
        <p:grpSpPr>
          <a:xfrm>
            <a:off x="377121"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smtClean="0">
                  <a:solidFill>
                    <a:schemeClr val="bg1"/>
                  </a:solidFill>
                  <a:latin typeface="+mj-lt"/>
                </a:rPr>
                <a:t>Environment</a:t>
              </a:r>
              <a:endParaRPr lang="en-US" sz="2000" dirty="0">
                <a:solidFill>
                  <a:schemeClr val="bg1"/>
                </a:solidFill>
                <a:latin typeface="+mj-lt"/>
              </a:endParaRP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smtClean="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12" name="Group 11"/>
          <p:cNvGrpSpPr/>
          <p:nvPr/>
        </p:nvGrpSpPr>
        <p:grpSpPr>
          <a:xfrm>
            <a:off x="2557352"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smtClean="0">
                  <a:solidFill>
                    <a:schemeClr val="bg1"/>
                  </a:solidFill>
                  <a:latin typeface="+mj-lt"/>
                </a:rPr>
                <a:t>Console</a:t>
              </a:r>
              <a:endParaRPr lang="en-US" sz="2000" dirty="0">
                <a:solidFill>
                  <a:schemeClr val="bg1"/>
                </a:solidFill>
                <a:latin typeface="+mj-lt"/>
              </a:endParaRP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smtClean="0">
                  <a:solidFill>
                    <a:schemeClr val="accent4"/>
                  </a:solidFill>
                </a:rPr>
                <a:t>Cmd.exe and PowerShell console on the remote machine.</a:t>
              </a:r>
              <a:endParaRPr lang="en-US" sz="1600" dirty="0">
                <a:solidFill>
                  <a:schemeClr val="accent4"/>
                </a:solidFill>
                <a:latin typeface="+mj-lt"/>
              </a:endParaRPr>
            </a:p>
          </p:txBody>
        </p:sp>
      </p:grpSp>
      <p:grpSp>
        <p:nvGrpSpPr>
          <p:cNvPr id="13" name="Group 12"/>
          <p:cNvGrpSpPr/>
          <p:nvPr/>
        </p:nvGrpSpPr>
        <p:grpSpPr>
          <a:xfrm>
            <a:off x="4737583"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smtClean="0">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smtClean="0">
                  <a:solidFill>
                    <a:schemeClr val="accent4"/>
                  </a:solidFill>
                </a:rPr>
                <a:t>RESTful</a:t>
              </a:r>
              <a:r>
                <a:rPr lang="en-US" sz="1600" dirty="0" smtClean="0">
                  <a:solidFill>
                    <a:schemeClr val="accent4"/>
                  </a:solidFill>
                </a:rPr>
                <a:t> API endpoints and </a:t>
              </a:r>
              <a:r>
                <a:rPr lang="en-US" sz="1600" dirty="0" err="1" smtClean="0">
                  <a:solidFill>
                    <a:schemeClr val="accent4"/>
                  </a:solidFill>
                </a:rPr>
                <a:t>WebHook</a:t>
              </a:r>
              <a:r>
                <a:rPr lang="en-US" sz="1600" dirty="0" smtClean="0">
                  <a:solidFill>
                    <a:schemeClr val="accent4"/>
                  </a:solidFill>
                </a:rPr>
                <a:t> configuration.</a:t>
              </a:r>
              <a:endParaRPr lang="en-US" sz="1600" dirty="0">
                <a:solidFill>
                  <a:schemeClr val="accent4"/>
                </a:solidFill>
                <a:latin typeface="+mj-lt"/>
              </a:endParaRPr>
            </a:p>
          </p:txBody>
        </p:sp>
      </p:grpSp>
      <p:grpSp>
        <p:nvGrpSpPr>
          <p:cNvPr id="14" name="Group 13"/>
          <p:cNvGrpSpPr/>
          <p:nvPr/>
        </p:nvGrpSpPr>
        <p:grpSpPr>
          <a:xfrm>
            <a:off x="6917815"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smtClean="0">
                  <a:solidFill>
                    <a:schemeClr val="bg1"/>
                  </a:solidFill>
                  <a:latin typeface="+mj-lt"/>
                </a:rPr>
                <a:t>Extensions</a:t>
              </a:r>
              <a:endParaRPr lang="en-US" sz="2000" dirty="0">
                <a:solidFill>
                  <a:schemeClr val="bg1"/>
                </a:solidFill>
                <a:latin typeface="+mj-lt"/>
              </a:endParaRP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smtClean="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7074094"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smtClean="0">
                  <a:solidFill>
                    <a:schemeClr val="bg1"/>
                  </a:solidFill>
                  <a:latin typeface="FontAwesome" pitchFamily="2" charset="0"/>
                </a:rPr>
                <a:t></a:t>
              </a:r>
              <a:endParaRPr lang="en-US" sz="6600" dirty="0">
                <a:solidFill>
                  <a:schemeClr val="bg1"/>
                </a:solidFill>
                <a:latin typeface="FontAwesome" pitchFamily="2" charset="0"/>
              </a:endParaRPr>
            </a:p>
          </p:txBody>
        </p:sp>
      </p:grpSp>
      <p:grpSp>
        <p:nvGrpSpPr>
          <p:cNvPr id="3" name="Group 2"/>
          <p:cNvGrpSpPr/>
          <p:nvPr/>
        </p:nvGrpSpPr>
        <p:grpSpPr>
          <a:xfrm>
            <a:off x="533400"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smtClean="0">
                  <a:solidFill>
                    <a:schemeClr val="bg1"/>
                  </a:solidFill>
                  <a:latin typeface="FontAwesome" pitchFamily="2" charset="0"/>
                </a:rPr>
                <a:t></a:t>
              </a:r>
              <a:endParaRPr lang="ru-RU" sz="6600" dirty="0">
                <a:solidFill>
                  <a:schemeClr val="bg1"/>
                </a:solidFill>
              </a:endParaRPr>
            </a:p>
          </p:txBody>
        </p:sp>
      </p:grpSp>
      <p:grpSp>
        <p:nvGrpSpPr>
          <p:cNvPr id="4" name="Group 3"/>
          <p:cNvGrpSpPr/>
          <p:nvPr/>
        </p:nvGrpSpPr>
        <p:grpSpPr>
          <a:xfrm>
            <a:off x="2713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smtClean="0">
                  <a:solidFill>
                    <a:schemeClr val="bg1"/>
                  </a:solidFill>
                  <a:latin typeface="FontAwesome" pitchFamily="2" charset="0"/>
                </a:rPr>
                <a:t></a:t>
              </a:r>
              <a:endParaRPr lang="en-US" sz="5400" dirty="0">
                <a:solidFill>
                  <a:schemeClr val="bg1"/>
                </a:solidFill>
                <a:latin typeface="FontAwesome" pitchFamily="2" charset="0"/>
              </a:endParaRPr>
            </a:p>
          </p:txBody>
        </p:sp>
      </p:grpSp>
      <p:grpSp>
        <p:nvGrpSpPr>
          <p:cNvPr id="8" name="Group 7"/>
          <p:cNvGrpSpPr/>
          <p:nvPr/>
        </p:nvGrpSpPr>
        <p:grpSpPr>
          <a:xfrm>
            <a:off x="4893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smtClean="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90800" y="1665962"/>
            <a:ext cx="6248400"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dual credentials</a:t>
            </a:r>
            <a:endParaRPr lang="en-US" dirty="0"/>
          </a:p>
        </p:txBody>
      </p:sp>
      <p:grpSp>
        <p:nvGrpSpPr>
          <p:cNvPr id="2" name="Group 1"/>
          <p:cNvGrpSpPr/>
          <p:nvPr/>
        </p:nvGrpSpPr>
        <p:grpSpPr>
          <a:xfrm>
            <a:off x="787364"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smtClean="0">
                  <a:solidFill>
                    <a:schemeClr val="bg1"/>
                  </a:solidFill>
                  <a:latin typeface="FontAwesome" pitchFamily="2" charset="0"/>
                </a:rPr>
                <a:t></a:t>
              </a:r>
              <a:endParaRPr lang="en-US" sz="4800" dirty="0">
                <a:solidFill>
                  <a:schemeClr val="bg1"/>
                </a:solidFill>
                <a:latin typeface="FontAwesome" pitchFamily="2" charset="0"/>
              </a:endParaRPr>
            </a:p>
          </p:txBody>
        </p:sp>
      </p:grpSp>
      <p:sp>
        <p:nvSpPr>
          <p:cNvPr id="8" name="Oval 7"/>
          <p:cNvSpPr/>
          <p:nvPr/>
        </p:nvSpPr>
        <p:spPr>
          <a:xfrm>
            <a:off x="787364"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976591"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787364"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072" y="5046587"/>
            <a:ext cx="573278" cy="574826"/>
          </a:xfrm>
          <a:prstGeom prst="rect">
            <a:avLst/>
          </a:prstGeom>
        </p:spPr>
      </p:pic>
      <p:sp>
        <p:nvSpPr>
          <p:cNvPr id="22" name="Text Placeholder 2"/>
          <p:cNvSpPr txBox="1">
            <a:spLocks/>
          </p:cNvSpPr>
          <p:nvPr/>
        </p:nvSpPr>
        <p:spPr>
          <a:xfrm>
            <a:off x="2590800" y="3218281"/>
            <a:ext cx="6248400"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SITE CREDENTIALS</a:t>
            </a:r>
          </a:p>
          <a:p>
            <a:r>
              <a:rPr lang="en-US" dirty="0" smtClean="0"/>
              <a:t>Auto generated, following </a:t>
            </a:r>
            <a:r>
              <a:rPr lang="en-US" dirty="0" smtClean="0">
                <a:latin typeface="Consolas" panose="020B0609020204030204" pitchFamily="49" charset="0"/>
                <a:cs typeface="Consolas" panose="020B0609020204030204" pitchFamily="49" charset="0"/>
              </a:rPr>
              <a:t>$site-name</a:t>
            </a:r>
            <a:r>
              <a:rPr lang="en-US" dirty="0" smtClean="0"/>
              <a:t> convention. Specific to a given site, meant to share with tooling via publish profile.</a:t>
            </a:r>
          </a:p>
          <a:p>
            <a:r>
              <a:rPr lang="en-US" dirty="0" smtClean="0"/>
              <a:t> </a:t>
            </a:r>
          </a:p>
        </p:txBody>
      </p:sp>
      <p:sp>
        <p:nvSpPr>
          <p:cNvPr id="23" name="Text Placeholder 2"/>
          <p:cNvSpPr txBox="1">
            <a:spLocks/>
          </p:cNvSpPr>
          <p:nvPr/>
        </p:nvSpPr>
        <p:spPr>
          <a:xfrm>
            <a:off x="2590800" y="4770600"/>
            <a:ext cx="6248400"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MICROSOFT ACCOUNT</a:t>
            </a:r>
          </a:p>
          <a:p>
            <a:r>
              <a:rPr lang="en-US" dirty="0" smtClean="0"/>
              <a:t>A Microsoft account can be used for accessing the Azure portal, but not for anything specific to Web Sites.</a:t>
            </a:r>
          </a:p>
        </p:txBody>
      </p:sp>
      <p:sp>
        <p:nvSpPr>
          <p:cNvPr id="24" name="TextBox 23"/>
          <p:cNvSpPr txBox="1"/>
          <p:nvPr/>
        </p:nvSpPr>
        <p:spPr>
          <a:xfrm>
            <a:off x="2213263" y="1490598"/>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213263" y="3066640"/>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6" name="TextBox 25"/>
          <p:cNvSpPr txBox="1"/>
          <p:nvPr/>
        </p:nvSpPr>
        <p:spPr>
          <a:xfrm>
            <a:off x="2213263" y="4604738"/>
            <a:ext cx="537702" cy="646331"/>
          </a:xfrm>
          <a:prstGeom prst="rect">
            <a:avLst/>
          </a:prstGeom>
          <a:noFill/>
        </p:spPr>
        <p:txBody>
          <a:bodyPr wrap="square" rtlCol="0">
            <a:spAutoFit/>
          </a:bodyPr>
          <a:lstStyle/>
          <a:p>
            <a:r>
              <a:rPr lang="en-US" sz="3600" dirty="0" smtClean="0">
                <a:solidFill>
                  <a:srgbClr val="C00000"/>
                </a:solidFill>
                <a:latin typeface="Wingdings" panose="05000000000000000000" pitchFamily="2" charset="2"/>
              </a:rPr>
              <a:t>û</a:t>
            </a:r>
            <a:endParaRPr lang="en-US" sz="3600" dirty="0">
              <a:solidFill>
                <a:srgbClr val="C0000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 y="0"/>
            <a:ext cx="10272948" cy="6876845"/>
          </a:xfrm>
          <a:prstGeom prst="rect">
            <a:avLst/>
          </a:prstGeom>
        </p:spPr>
      </p:pic>
      <p:grpSp>
        <p:nvGrpSpPr>
          <p:cNvPr id="6" name="Group 5"/>
          <p:cNvGrpSpPr/>
          <p:nvPr/>
        </p:nvGrpSpPr>
        <p:grpSpPr>
          <a:xfrm>
            <a:off x="0" y="1905000"/>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smtClean="0">
                  <a:solidFill>
                    <a:schemeClr val="bg1"/>
                  </a:solidFill>
                  <a:latin typeface="+mj-lt"/>
                </a:rPr>
                <a:t>CONFIGURATION</a:t>
              </a:r>
              <a:endParaRPr lang="en-US" sz="2800" dirty="0">
                <a:solidFill>
                  <a:schemeClr val="bg1"/>
                </a:solidFill>
                <a:latin typeface="+mj-lt"/>
              </a:endParaRP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smtClean="0">
                  <a:latin typeface="Modern Pictograms" pitchFamily="50" charset="0"/>
                </a:rPr>
                <a:t>(</a:t>
              </a:r>
              <a:endParaRPr lang="ru-RU" sz="13800" dirty="0"/>
            </a:p>
          </p:txBody>
        </p:sp>
      </p:grpSp>
      <p:sp>
        <p:nvSpPr>
          <p:cNvPr id="9" name="TextBox 8"/>
          <p:cNvSpPr txBox="1"/>
          <p:nvPr/>
        </p:nvSpPr>
        <p:spPr>
          <a:xfrm>
            <a:off x="3699858" y="4816317"/>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00" y="4272506"/>
            <a:ext cx="468000" cy="468000"/>
          </a:xfrm>
          <a:prstGeom prst="rect">
            <a:avLst/>
          </a:prstGeom>
          <a:noFill/>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2800" dirty="0">
              <a:solidFill>
                <a:schemeClr val="bg1"/>
              </a:solidFill>
              <a:latin typeface="FontAwesome" pitchFamily="2" charset="0"/>
            </a:endParaRPr>
          </a:p>
        </p:txBody>
      </p:sp>
      <p:sp>
        <p:nvSpPr>
          <p:cNvPr id="12" name="Oval 11"/>
          <p:cNvSpPr/>
          <p:nvPr/>
        </p:nvSpPr>
        <p:spPr>
          <a:xfrm>
            <a:off x="135667" y="6248400"/>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599" y="5215424"/>
            <a:ext cx="3581400" cy="584775"/>
          </a:xfrm>
          <a:prstGeom prst="rect">
            <a:avLst/>
          </a:prstGeom>
          <a:noFill/>
        </p:spPr>
        <p:txBody>
          <a:bodyPr wrap="square" rtlCol="0" anchor="ctr">
            <a:spAutoFit/>
          </a:bodyPr>
          <a:lstStyle/>
          <a:p>
            <a:r>
              <a:rPr lang="en-US" sz="1600" dirty="0" smtClean="0">
                <a:solidFill>
                  <a:schemeClr val="accent4"/>
                </a:solidFill>
              </a:rPr>
              <a:t>Infinite flexibility.</a:t>
            </a:r>
          </a:p>
          <a:p>
            <a:r>
              <a:rPr lang="en-US" sz="1600" dirty="0" smtClean="0">
                <a:solidFill>
                  <a:schemeClr val="accent4"/>
                </a:solidFill>
              </a:rPr>
              <a:t>Comfortable model.</a:t>
            </a:r>
            <a:endParaRPr lang="en-US" sz="1600" dirty="0">
              <a:solidFill>
                <a:schemeClr val="accent4"/>
              </a:solidFill>
            </a:endParaRP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14785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a:t>
            </a:r>
            <a:r>
              <a:rPr lang="en-US" sz="1400" dirty="0" smtClean="0">
                <a:solidFill>
                  <a:schemeClr val="accent3"/>
                </a:solidFill>
              </a:rPr>
              <a:t>pp </a:t>
            </a:r>
            <a:br>
              <a:rPr lang="en-US" sz="1400" dirty="0" smtClean="0">
                <a:solidFill>
                  <a:schemeClr val="accent3"/>
                </a:solidFill>
              </a:rPr>
            </a:br>
            <a:r>
              <a:rPr lang="en-US" sz="1400" dirty="0" smtClean="0">
                <a:solidFill>
                  <a:schemeClr val="accent3"/>
                </a:solidFill>
              </a:rPr>
              <a:t>host</a:t>
            </a:r>
            <a:endParaRPr lang="en-US" sz="1400" dirty="0">
              <a:solidFill>
                <a:schemeClr val="accent3"/>
              </a:solidFill>
            </a:endParaRPr>
          </a:p>
        </p:txBody>
      </p:sp>
      <p:sp>
        <p:nvSpPr>
          <p:cNvPr id="10" name="Oval 9"/>
          <p:cNvSpPr/>
          <p:nvPr/>
        </p:nvSpPr>
        <p:spPr>
          <a:xfrm>
            <a:off x="62161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azure overrides</a:t>
            </a:r>
            <a:endParaRPr lang="en-US" sz="1400" dirty="0">
              <a:solidFill>
                <a:schemeClr val="accent3"/>
              </a:solidFill>
            </a:endParaRPr>
          </a:p>
        </p:txBody>
      </p:sp>
      <p:sp>
        <p:nvSpPr>
          <p:cNvPr id="23" name="Oval 22"/>
          <p:cNvSpPr/>
          <p:nvPr/>
        </p:nvSpPr>
        <p:spPr>
          <a:xfrm>
            <a:off x="3870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root</a:t>
            </a:r>
            <a:br>
              <a:rPr lang="en-US" sz="1400" dirty="0" smtClean="0"/>
            </a:br>
            <a:r>
              <a:rPr lang="en-US" sz="1400" dirty="0" smtClean="0"/>
              <a:t>web</a:t>
            </a:r>
            <a:endParaRPr lang="en-US" sz="1400" dirty="0"/>
          </a:p>
        </p:txBody>
      </p:sp>
      <p:sp>
        <p:nvSpPr>
          <p:cNvPr id="24" name="Oval 23"/>
          <p:cNvSpPr/>
          <p:nvPr/>
        </p:nvSpPr>
        <p:spPr>
          <a:xfrm>
            <a:off x="62150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machine</a:t>
            </a:r>
            <a:endParaRPr lang="en-US" sz="1400" dirty="0"/>
          </a:p>
        </p:txBody>
      </p:sp>
      <p:sp>
        <p:nvSpPr>
          <p:cNvPr id="25" name="Oval 24"/>
          <p:cNvSpPr/>
          <p:nvPr/>
        </p:nvSpPr>
        <p:spPr>
          <a:xfrm>
            <a:off x="3870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web</a:t>
            </a:r>
            <a:endParaRPr lang="en-US" sz="1400" dirty="0"/>
          </a:p>
        </p:txBody>
      </p:sp>
      <p:sp>
        <p:nvSpPr>
          <p:cNvPr id="27" name="Oval 26"/>
          <p:cNvSpPr/>
          <p:nvPr/>
        </p:nvSpPr>
        <p:spPr>
          <a:xfrm>
            <a:off x="3870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smtClean="0"/>
              <a:t>final</a:t>
            </a:r>
            <a:endParaRPr lang="en-US" sz="1400" i="1" dirty="0"/>
          </a:p>
        </p:txBody>
      </p:sp>
      <p:cxnSp>
        <p:nvCxnSpPr>
          <p:cNvPr id="30" name="Straight Arrow Connector 29"/>
          <p:cNvCxnSpPr>
            <a:stCxn id="23" idx="6"/>
            <a:endCxn id="24" idx="2"/>
          </p:cNvCxnSpPr>
          <p:nvPr/>
        </p:nvCxnSpPr>
        <p:spPr>
          <a:xfrm>
            <a:off x="5064831" y="2207482"/>
            <a:ext cx="11502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4467527" y="4627374"/>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4467527"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2673137" y="2205696"/>
            <a:ext cx="11970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5064831" y="5852657"/>
            <a:ext cx="11513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478529" y="1608392"/>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3870223" y="3483922"/>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t>XDT</a:t>
            </a:r>
            <a:endParaRPr lang="en-US" sz="1400" dirty="0"/>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smtClean="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300" dirty="0">
                <a:latin typeface="Consolas" panose="020B0609020204030204" pitchFamily="49" charset="0"/>
                <a:cs typeface="Consolas" panose="020B0609020204030204" pitchFamily="49" charset="0"/>
              </a:rPr>
              <a:t>="</a:t>
            </a:r>
            <a:r>
              <a:rPr lang="en-US" sz="13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300" dirty="0">
                <a:solidFill>
                  <a:schemeClr val="accent3">
                    <a:lumMod val="60000"/>
                    <a:lumOff val="40000"/>
                  </a:schemeClr>
                </a:solidFill>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300" dirty="0" smtClean="0">
                <a:latin typeface="Consolas" panose="020B0609020204030204" pitchFamily="49" charset="0"/>
                <a:cs typeface="Consolas" panose="020B0609020204030204" pitchFamily="49" charset="0"/>
              </a:rPr>
              <a:t>="</a:t>
            </a:r>
            <a:r>
              <a:rPr lang="en-US" sz="1300" dirty="0" smtClean="0">
                <a:solidFill>
                  <a:schemeClr val="bg1"/>
                </a:solidFill>
                <a:latin typeface="Consolas" panose="020B0609020204030204" pitchFamily="49" charset="0"/>
                <a:cs typeface="Consolas" panose="020B0609020204030204" pitchFamily="49" charset="0"/>
              </a:rPr>
              <a:t>.</a:t>
            </a:r>
            <a:r>
              <a:rPr lang="en-US" sz="1300" dirty="0" err="1" smtClean="0">
                <a:solidFill>
                  <a:schemeClr val="bg1"/>
                </a:solidFill>
                <a:latin typeface="Consolas" panose="020B0609020204030204" pitchFamily="49" charset="0"/>
                <a:cs typeface="Consolas" panose="020B0609020204030204" pitchFamily="49" charset="0"/>
              </a:rPr>
              <a:t>svg</a:t>
            </a:r>
            <a:r>
              <a:rPr lang="en-US" sz="1300" dirty="0" smtClean="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image/</a:t>
            </a:r>
            <a:r>
              <a:rPr lang="en-US" sz="1300" dirty="0" err="1">
                <a:solidFill>
                  <a:schemeClr val="bg1"/>
                </a:solidFill>
                <a:latin typeface="Consolas" panose="020B0609020204030204" pitchFamily="49" charset="0"/>
                <a:cs typeface="Consolas" panose="020B0609020204030204" pitchFamily="49" charset="0"/>
              </a:rPr>
              <a:t>svg+xml</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Insert</a:t>
            </a:r>
            <a:r>
              <a:rPr lang="en-US" sz="1300" dirty="0">
                <a:latin typeface="Consolas" panose="020B0609020204030204" pitchFamily="49" charset="0"/>
                <a:cs typeface="Consolas" panose="020B0609020204030204" pitchFamily="49" charset="0"/>
              </a:rPr>
              <a:t>" /&gt;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300" dirty="0" smtClean="0">
                <a:latin typeface="Consolas" panose="020B0609020204030204" pitchFamily="49" charset="0"/>
                <a:cs typeface="Consolas" panose="020B0609020204030204" pitchFamily="49" charset="0"/>
              </a:rPr>
              <a:t>&gt;</a:t>
            </a:r>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image/</a:t>
            </a:r>
            <a:r>
              <a:rPr lang="en-US" sz="1300" dirty="0" err="1">
                <a:solidFill>
                  <a:schemeClr val="bg1"/>
                </a:solidFill>
                <a:latin typeface="Consolas" panose="020B0609020204030204" pitchFamily="49" charset="0"/>
                <a:cs typeface="Consolas" panose="020B0609020204030204" pitchFamily="49" charset="0"/>
              </a:rPr>
              <a:t>svg+xml</a:t>
            </a:r>
            <a:r>
              <a:rPr lang="en-US" sz="1300" dirty="0">
                <a:latin typeface="Consolas" panose="020B0609020204030204" pitchFamily="49" charset="0"/>
                <a:cs typeface="Consolas" panose="020B0609020204030204" pitchFamily="49" charset="0"/>
              </a:rPr>
              <a:t>" </a:t>
            </a:r>
            <a:r>
              <a:rPr lang="en-US" sz="13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true</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Insert</a:t>
            </a:r>
            <a:r>
              <a:rPr lang="en-US" sz="1300" dirty="0">
                <a:latin typeface="Consolas" panose="020B0609020204030204" pitchFamily="49" charset="0"/>
                <a:cs typeface="Consolas" panose="020B0609020204030204" pitchFamily="49" charset="0"/>
              </a:rPr>
              <a:t>" /&gt;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xmlns:xdt</a:t>
            </a:r>
            <a:r>
              <a:rPr lang="en-US" sz="1300" dirty="0">
                <a:latin typeface="Consolas" panose="020B0609020204030204" pitchFamily="49" charset="0"/>
                <a:cs typeface="Consolas" panose="020B0609020204030204" pitchFamily="49" charset="0"/>
              </a:rPr>
              <a:t>="</a:t>
            </a:r>
            <a:r>
              <a:rPr lang="en-US" sz="13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 </a:t>
            </a:r>
            <a:r>
              <a:rPr lang="en-US" sz="13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300" dirty="0">
                <a:latin typeface="Consolas" panose="020B0609020204030204" pitchFamily="49" charset="0"/>
                <a:cs typeface="Consolas" panose="020B0609020204030204" pitchFamily="49" charset="0"/>
              </a:rPr>
              <a:t>="</a:t>
            </a:r>
            <a:r>
              <a:rPr lang="en-US" sz="1300" b="1" dirty="0">
                <a:solidFill>
                  <a:schemeClr val="accent1"/>
                </a:solidFill>
                <a:latin typeface="Consolas" panose="020B0609020204030204" pitchFamily="49" charset="0"/>
                <a:cs typeface="Consolas" panose="020B0609020204030204" pitchFamily="49" charset="0"/>
              </a:rPr>
              <a:t>%XDT_SITENAME</a:t>
            </a:r>
            <a:r>
              <a:rPr lang="en-US" sz="1300" b="1" dirty="0" smtClean="0">
                <a:solidFill>
                  <a:schemeClr val="accent1"/>
                </a:solidFill>
                <a:latin typeface="Consolas" panose="020B0609020204030204" pitchFamily="49" charset="0"/>
                <a:cs typeface="Consolas" panose="020B0609020204030204" pitchFamily="49" charset="0"/>
              </a:rPr>
              <a:t>%</a:t>
            </a:r>
            <a:r>
              <a:rPr lang="en-US" sz="1300" dirty="0" smtClean="0">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queueLength</a:t>
            </a:r>
            <a:r>
              <a:rPr lang="en-US" sz="1300" dirty="0">
                <a:latin typeface="Consolas" panose="020B0609020204030204" pitchFamily="49" charset="0"/>
                <a:cs typeface="Consolas" panose="020B0609020204030204" pitchFamily="49" charset="0"/>
              </a:rPr>
              <a:t>="</a:t>
            </a:r>
            <a:r>
              <a:rPr lang="en-US" sz="1300" dirty="0" smtClean="0">
                <a:solidFill>
                  <a:schemeClr val="bg1"/>
                </a:solidFill>
                <a:latin typeface="Consolas" panose="020B0609020204030204" pitchFamily="49" charset="0"/>
                <a:cs typeface="Consolas" panose="020B0609020204030204" pitchFamily="49" charset="0"/>
              </a:rPr>
              <a:t>5000</a:t>
            </a:r>
            <a:r>
              <a:rPr lang="en-US" sz="1300" dirty="0" smtClean="0">
                <a:latin typeface="Consolas" panose="020B0609020204030204" pitchFamily="49" charset="0"/>
                <a:cs typeface="Consolas" panose="020B0609020204030204" pitchFamily="49" charset="0"/>
              </a:rPr>
              <a:t>" </a:t>
            </a:r>
          </a:p>
          <a:p>
            <a:r>
              <a:rPr lang="en-US" sz="13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Match(name)</a:t>
            </a:r>
            <a:r>
              <a:rPr lang="en-US" sz="1300" dirty="0">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err="1">
                <a:solidFill>
                  <a:schemeClr val="bg1"/>
                </a:solidFill>
                <a:latin typeface="Consolas" panose="020B0609020204030204" pitchFamily="49" charset="0"/>
                <a:cs typeface="Consolas" panose="020B0609020204030204" pitchFamily="49" charset="0"/>
              </a:rPr>
              <a:t>SetAttributes</a:t>
            </a:r>
            <a:r>
              <a:rPr lang="en-US" sz="1300" dirty="0">
                <a:solidFill>
                  <a:schemeClr val="bg1"/>
                </a:solidFill>
                <a:latin typeface="Consolas" panose="020B0609020204030204" pitchFamily="49" charset="0"/>
                <a:cs typeface="Consolas" panose="020B0609020204030204" pitchFamily="49" charset="0"/>
              </a:rPr>
              <a:t>(</a:t>
            </a:r>
            <a:r>
              <a:rPr lang="en-US" sz="1300" dirty="0" err="1">
                <a:solidFill>
                  <a:schemeClr val="bg1"/>
                </a:solidFill>
                <a:latin typeface="Consolas" panose="020B0609020204030204" pitchFamily="49" charset="0"/>
                <a:cs typeface="Consolas" panose="020B0609020204030204" pitchFamily="49" charset="0"/>
              </a:rPr>
              <a:t>queueLength</a:t>
            </a:r>
            <a:r>
              <a:rPr lang="en-US" sz="1300" dirty="0" smtClean="0">
                <a:solidFill>
                  <a:schemeClr val="bg1"/>
                </a:solidFill>
                <a:latin typeface="Consolas" panose="020B0609020204030204" pitchFamily="49" charset="0"/>
                <a:cs typeface="Consolas" panose="020B0609020204030204" pitchFamily="49" charset="0"/>
              </a:rPr>
              <a:t>)</a:t>
            </a:r>
            <a:r>
              <a:rPr lang="en-US" sz="1300" dirty="0" smtClean="0">
                <a:latin typeface="Consolas" panose="020B0609020204030204" pitchFamily="49" charset="0"/>
                <a:cs typeface="Consolas" panose="020B0609020204030204" pitchFamily="49" charset="0"/>
              </a:rPr>
              <a:t>"&gt;</a:t>
            </a:r>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a:solidFill>
                  <a:schemeClr val="accent4">
                    <a:lumMod val="25000"/>
                  </a:schemeClr>
                </a:solidFill>
                <a:latin typeface="Consolas" panose="020B0609020204030204" pitchFamily="49" charset="0"/>
                <a:cs typeface="Consolas" panose="020B0609020204030204" pitchFamily="49" charset="0"/>
              </a:rPr>
              <a:t>&lt;configuration </a:t>
            </a:r>
            <a:r>
              <a:rPr lang="en-US" sz="1300" dirty="0" err="1">
                <a:solidFill>
                  <a:schemeClr val="accent4">
                    <a:lumMod val="25000"/>
                  </a:schemeClr>
                </a:solidFill>
                <a:latin typeface="Consolas" panose="020B0609020204030204" pitchFamily="49" charset="0"/>
                <a:cs typeface="Consolas" panose="020B0609020204030204" pitchFamily="49" charset="0"/>
              </a:rPr>
              <a:t>xmlns:xdt</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&lt;add name="</a:t>
            </a:r>
            <a:r>
              <a:rPr lang="en-US" sz="1300" b="1" dirty="0">
                <a:solidFill>
                  <a:schemeClr val="accent1"/>
                </a:solidFill>
                <a:latin typeface="Consolas" panose="020B0609020204030204" pitchFamily="49" charset="0"/>
                <a:cs typeface="Consolas" panose="020B0609020204030204" pitchFamily="49" charset="0"/>
              </a:rPr>
              <a:t>%XDT_SITENAME</a:t>
            </a:r>
            <a:r>
              <a:rPr lang="en-US" sz="1300" b="1" dirty="0" smtClean="0">
                <a:solidFill>
                  <a:schemeClr val="accent1"/>
                </a:solidFill>
                <a:latin typeface="Consolas" panose="020B0609020204030204" pitchFamily="49" charset="0"/>
                <a:cs typeface="Consolas" panose="020B0609020204030204" pitchFamily="49" charset="0"/>
              </a:rPr>
              <a:t>%</a:t>
            </a:r>
            <a:r>
              <a:rPr lang="en-US" sz="1300" dirty="0" smtClean="0">
                <a:solidFill>
                  <a:schemeClr val="accent4">
                    <a:lumMod val="25000"/>
                  </a:schemeClr>
                </a:solidFill>
                <a:latin typeface="Consolas" panose="020B0609020204030204" pitchFamily="49" charset="0"/>
                <a:cs typeface="Consolas" panose="020B0609020204030204" pitchFamily="49" charset="0"/>
              </a:rPr>
              <a:t>" </a:t>
            </a:r>
            <a:r>
              <a:rPr lang="en-US" sz="1300" dirty="0" err="1" smtClean="0">
                <a:solidFill>
                  <a:schemeClr val="accent4">
                    <a:lumMod val="25000"/>
                  </a:schemeClr>
                </a:solidFill>
                <a:latin typeface="Consolas" panose="020B0609020204030204" pitchFamily="49" charset="0"/>
                <a:cs typeface="Consolas" panose="020B0609020204030204" pitchFamily="49" charset="0"/>
              </a:rPr>
              <a:t>queueLength</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smtClean="0">
                <a:solidFill>
                  <a:schemeClr val="accent4">
                    <a:lumMod val="25000"/>
                  </a:schemeClr>
                </a:solidFill>
                <a:latin typeface="Consolas" panose="020B0609020204030204" pitchFamily="49" charset="0"/>
                <a:cs typeface="Consolas" panose="020B0609020204030204" pitchFamily="49" charset="0"/>
              </a:rPr>
              <a:t>5000" </a:t>
            </a:r>
          </a:p>
          <a:p>
            <a:r>
              <a:rPr lang="en-US" sz="1300" dirty="0" smtClean="0">
                <a:solidFill>
                  <a:schemeClr val="accent4">
                    <a:lumMod val="25000"/>
                  </a:schemeClr>
                </a:solidFill>
                <a:latin typeface="Consolas" panose="020B0609020204030204" pitchFamily="49" charset="0"/>
                <a:cs typeface="Consolas" panose="020B0609020204030204" pitchFamily="49" charset="0"/>
              </a:rPr>
              <a:t>	</a:t>
            </a:r>
            <a:r>
              <a:rPr lang="en-US" sz="1300" dirty="0" err="1" smtClean="0">
                <a:solidFill>
                  <a:schemeClr val="accent4">
                    <a:lumMod val="25000"/>
                  </a:schemeClr>
                </a:solidFill>
                <a:latin typeface="Consolas" panose="020B0609020204030204" pitchFamily="49" charset="0"/>
                <a:cs typeface="Consolas" panose="020B0609020204030204" pitchFamily="49" charset="0"/>
              </a:rPr>
              <a:t>xdt:Locator</a:t>
            </a:r>
            <a:r>
              <a:rPr lang="en-US" sz="1300" dirty="0">
                <a:solidFill>
                  <a:schemeClr val="accent4">
                    <a:lumMod val="25000"/>
                  </a:schemeClr>
                </a:solidFill>
                <a:latin typeface="Consolas" panose="020B0609020204030204" pitchFamily="49" charset="0"/>
                <a:cs typeface="Consolas" panose="020B0609020204030204" pitchFamily="49" charset="0"/>
              </a:rPr>
              <a:t>="Match(name)" </a:t>
            </a:r>
            <a:r>
              <a:rPr lang="en-US" sz="1300" dirty="0" err="1" smtClean="0">
                <a:solidFill>
                  <a:schemeClr val="accent4">
                    <a:lumMod val="25000"/>
                  </a:schemeClr>
                </a:solidFill>
                <a:latin typeface="Consolas" panose="020B0609020204030204" pitchFamily="49" charset="0"/>
                <a:cs typeface="Consolas" panose="020B0609020204030204" pitchFamily="49" charset="0"/>
              </a:rPr>
              <a:t>xdt:Transform</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err="1">
                <a:solidFill>
                  <a:schemeClr val="accent4">
                    <a:lumMod val="25000"/>
                  </a:schemeClr>
                </a:solidFill>
                <a:latin typeface="Consolas" panose="020B0609020204030204" pitchFamily="49" charset="0"/>
                <a:cs typeface="Consolas" panose="020B0609020204030204" pitchFamily="49" charset="0"/>
              </a:rPr>
              <a:t>SetAttributes</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err="1">
                <a:solidFill>
                  <a:schemeClr val="accent4">
                    <a:lumMod val="25000"/>
                  </a:schemeClr>
                </a:solidFill>
                <a:latin typeface="Consolas" panose="020B0609020204030204" pitchFamily="49" charset="0"/>
                <a:cs typeface="Consolas" panose="020B0609020204030204" pitchFamily="49" charset="0"/>
              </a:rPr>
              <a:t>queueLength</a:t>
            </a:r>
            <a:r>
              <a:rPr lang="en-US" sz="1300" dirty="0" smtClean="0">
                <a:solidFill>
                  <a:schemeClr val="accent4">
                    <a:lumMod val="25000"/>
                  </a:schemeClr>
                </a:solidFill>
                <a:latin typeface="Consolas" panose="020B0609020204030204" pitchFamily="49" charset="0"/>
                <a:cs typeface="Consolas" panose="020B0609020204030204" pitchFamily="49" charset="0"/>
              </a:rPr>
              <a:t>)"&gt;</a:t>
            </a:r>
            <a:endParaRPr lang="en-US" sz="1300" dirty="0">
              <a:solidFill>
                <a:schemeClr val="accent4">
                  <a:lumMod val="25000"/>
                </a:schemeClr>
              </a:solidFill>
              <a:latin typeface="Consolas" panose="020B0609020204030204" pitchFamily="49" charset="0"/>
              <a:cs typeface="Consolas" panose="020B0609020204030204" pitchFamily="49" charset="0"/>
            </a:endParaRPr>
          </a:p>
          <a:p>
            <a:r>
              <a:rPr lang="en-US" sz="1300" dirty="0">
                <a:solidFill>
                  <a:schemeClr val="accent4">
                    <a:lumMod val="25000"/>
                  </a:schemeClr>
                </a:solidFill>
                <a:latin typeface="Consolas" panose="020B0609020204030204" pitchFamily="49" charset="0"/>
                <a:cs typeface="Consolas" panose="020B0609020204030204" pitchFamily="49" charset="0"/>
              </a:rPr>
              <a:t>      &lt;/add&gt;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3467903" y="2786176"/>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3610169" y="2913909"/>
            <a:ext cx="668772" cy="773305"/>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331208" y="3434893"/>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smtClean="0">
                  <a:solidFill>
                    <a:schemeClr val="accent1"/>
                  </a:solidFill>
                  <a:latin typeface="+mj-lt"/>
                </a:rPr>
                <a:t>Env</a:t>
              </a:r>
              <a:r>
                <a:rPr lang="en-US" sz="2000" dirty="0" smtClean="0">
                  <a:solidFill>
                    <a:schemeClr val="accent1"/>
                  </a:solidFill>
                  <a:latin typeface="+mj-lt"/>
                </a:rPr>
                <a:t> </a:t>
              </a:r>
              <a:r>
                <a:rPr lang="en-US" sz="2000" dirty="0" err="1" smtClean="0">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smtClean="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100" dirty="0">
                <a:latin typeface="Consolas" panose="020B0609020204030204" pitchFamily="49" charset="0"/>
                <a:cs typeface="Consolas" panose="020B0609020204030204" pitchFamily="49" charset="0"/>
              </a:rPr>
              <a:t>&lt;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100" dirty="0">
                <a:latin typeface="Consolas" panose="020B0609020204030204" pitchFamily="49" charset="0"/>
                <a:cs typeface="Consolas" panose="020B0609020204030204" pitchFamily="49" charset="0"/>
              </a:rPr>
              <a:t>="</a:t>
            </a:r>
            <a:r>
              <a:rPr lang="en-US" sz="11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%XDT_SCMSITENAME%</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Match(name)</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smtClean="0">
                <a:latin typeface="Consolas" panose="020B0609020204030204" pitchFamily="49" charset="0"/>
                <a:cs typeface="Consolas" panose="020B0609020204030204" pitchFamily="49" charset="0"/>
              </a:rPr>
              <a:t>="</a:t>
            </a:r>
            <a:r>
              <a:rPr lang="en-US" sz="1100" dirty="0" smtClean="0">
                <a:solidFill>
                  <a:schemeClr val="bg1"/>
                </a:solidFill>
                <a:latin typeface="Consolas" panose="020B0609020204030204" pitchFamily="49" charset="0"/>
                <a:cs typeface="Consolas" panose="020B0609020204030204" pitchFamily="49" charset="0"/>
              </a:rPr>
              <a:t>/{extension-name}</a:t>
            </a:r>
            <a:r>
              <a:rPr lang="en-US" sz="1100" dirty="0" smtClean="0">
                <a:latin typeface="Consolas" panose="020B0609020204030204" pitchFamily="49" charset="0"/>
                <a:cs typeface="Consolas" panose="020B0609020204030204" pitchFamily="49" charset="0"/>
              </a:rPr>
              <a:t>" </a:t>
            </a:r>
            <a:r>
              <a:rPr lang="en-US" sz="11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Match(path)</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Remove</a:t>
            </a:r>
            <a:r>
              <a:rPr lang="en-US" sz="1100" dirty="0">
                <a:latin typeface="Consolas" panose="020B0609020204030204" pitchFamily="49" charset="0"/>
                <a:cs typeface="Consolas" panose="020B0609020204030204" pitchFamily="49" charset="0"/>
              </a:rPr>
              <a:t>" /&gt;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smtClean="0">
                <a:latin typeface="Consolas" panose="020B0609020204030204" pitchFamily="49" charset="0"/>
                <a:cs typeface="Consolas" panose="020B0609020204030204" pitchFamily="49" charset="0"/>
              </a:rPr>
              <a:t>="</a:t>
            </a:r>
            <a:r>
              <a:rPr lang="en-US" sz="1100" dirty="0" smtClean="0">
                <a:solidFill>
                  <a:schemeClr val="bg1"/>
                </a:solidFill>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{extension-name}</a:t>
            </a:r>
            <a:r>
              <a:rPr lang="en-US" sz="1100" dirty="0" smtClean="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%XDT_APPPOOLNAME%</a:t>
            </a:r>
            <a:r>
              <a:rPr lang="en-US" sz="1100" dirty="0">
                <a:latin typeface="Consolas" panose="020B0609020204030204" pitchFamily="49" charset="0"/>
                <a:cs typeface="Consolas" panose="020B0609020204030204" pitchFamily="49" charset="0"/>
              </a:rPr>
              <a:t>" </a:t>
            </a:r>
            <a:r>
              <a:rPr lang="en-US" sz="11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Insert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100" dirty="0">
                <a:solidFill>
                  <a:schemeClr val="accent3">
                    <a:lumMod val="60000"/>
                    <a:lumOff val="40000"/>
                  </a:schemeClr>
                </a:solidFill>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%XDT_EXTENSIONPATH%</a:t>
            </a:r>
            <a:r>
              <a:rPr lang="en-US" sz="1100" dirty="0">
                <a:latin typeface="Consolas" panose="020B0609020204030204" pitchFamily="49" charset="0"/>
                <a:cs typeface="Consolas" panose="020B0609020204030204" pitchFamily="49" charset="0"/>
              </a:rPr>
              <a:t>" /&gt;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1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9" r="5819"/>
          <a:stretch>
            <a:fillRect/>
          </a:stretch>
        </p:blipFill>
        <p:spPr>
          <a:xfrm>
            <a:off x="0" y="0"/>
            <a:ext cx="9144000" cy="685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a:t>
              </a:r>
              <a:r>
                <a:rPr lang="en-US" sz="6000" dirty="0" err="1" smtClean="0">
                  <a:solidFill>
                    <a:schemeClr val="bg1"/>
                  </a:solidFill>
                  <a:latin typeface="+mj-lt"/>
                </a:rPr>
                <a:t>ik</a:t>
              </a:r>
              <a:r>
                <a:rPr lang="en-US" sz="6000" dirty="0" smtClean="0">
                  <a:solidFill>
                    <a:schemeClr val="bg1"/>
                  </a:solidFill>
                  <a:latin typeface="+mj-lt"/>
                </a:rPr>
                <a:t/>
              </a:r>
              <a:br>
                <a:rPr lang="en-US" sz="6000" dirty="0" smtClean="0">
                  <a:solidFill>
                    <a:schemeClr val="bg1"/>
                  </a:solidFill>
                  <a:latin typeface="+mj-lt"/>
                </a:rPr>
              </a:br>
              <a:r>
                <a:rPr lang="en-US" sz="6000" dirty="0" err="1" smtClean="0">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smtClean="0">
                  <a:solidFill>
                    <a:schemeClr val="accent4"/>
                  </a:solidFill>
                </a:rPr>
                <a:t>nikmd23</a:t>
              </a:r>
              <a:endParaRPr lang="en-US" sz="1600" dirty="0">
                <a:solidFill>
                  <a:schemeClr val="accent4"/>
                </a:solidFill>
              </a:endParaRPr>
            </a:p>
          </p:txBody>
        </p:sp>
      </p:grpSp>
      <p:sp>
        <p:nvSpPr>
          <p:cNvPr id="22" name="Oval 21"/>
          <p:cNvSpPr/>
          <p:nvPr/>
        </p:nvSpPr>
        <p:spPr>
          <a:xfrm>
            <a:off x="3836238" y="5199365"/>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4"/>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0" y="4481965"/>
            <a:ext cx="1057275" cy="1638300"/>
          </a:xfrm>
          <a:prstGeom prst="rect">
            <a:avLst/>
          </a:prstGeom>
        </p:spPr>
      </p:pic>
    </p:spTree>
    <p:extLst>
      <p:ext uri="{BB962C8B-B14F-4D97-AF65-F5344CB8AC3E}">
        <p14:creationId xmlns:p14="http://schemas.microsoft.com/office/powerpoint/2010/main" val="116905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 Single Corner Rectangle 69"/>
          <p:cNvSpPr/>
          <p:nvPr/>
        </p:nvSpPr>
        <p:spPr>
          <a:xfrm>
            <a:off x="6962631" y="2476548"/>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installed</a:t>
            </a:r>
            <a:endParaRPr lang="en-US" dirty="0">
              <a:solidFill>
                <a:schemeClr val="accent3"/>
              </a:solidFill>
            </a:endParaRPr>
          </a:p>
        </p:txBody>
      </p:sp>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sp>
        <p:nvSpPr>
          <p:cNvPr id="47" name="Rectangle 46"/>
          <p:cNvSpPr/>
          <p:nvPr/>
        </p:nvSpPr>
        <p:spPr bwMode="auto">
          <a:xfrm>
            <a:off x="2667096" y="3933239"/>
            <a:ext cx="5758301"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smtClean="0">
                <a:gradFill>
                  <a:gsLst>
                    <a:gs pos="0">
                      <a:srgbClr val="FFFFFF"/>
                    </a:gs>
                    <a:gs pos="100000">
                      <a:srgbClr val="FFFFFF"/>
                    </a:gs>
                  </a:gsLst>
                  <a:lin ang="5400000" scaled="0"/>
                </a:gradFill>
                <a:ea typeface="Segoe UI" pitchFamily="34" charset="0"/>
                <a:cs typeface="Segoe UI" pitchFamily="34" charset="0"/>
              </a:rPr>
              <a:t>SITE EXTENSIONS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667097" y="3204894"/>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2667097" y="2478681"/>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4011734" y="3204894"/>
            <a:ext cx="1497593"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web jobs</a:t>
            </a:r>
            <a:endParaRPr lang="en-US" sz="1400" dirty="0">
              <a:solidFill>
                <a:schemeClr val="accent3"/>
              </a:solidFill>
              <a:ea typeface="Segoe UI" pitchFamily="34" charset="0"/>
              <a:cs typeface="Segoe UI" pitchFamily="34" charset="0"/>
            </a:endParaRPr>
          </a:p>
        </p:txBody>
      </p:sp>
      <p:sp>
        <p:nvSpPr>
          <p:cNvPr id="51" name="Rectangle 50"/>
          <p:cNvSpPr/>
          <p:nvPr/>
        </p:nvSpPr>
        <p:spPr bwMode="auto">
          <a:xfrm>
            <a:off x="4011734" y="2476548"/>
            <a:ext cx="1497593"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web deploy</a:t>
            </a:r>
            <a:endParaRPr lang="en-US" sz="1400" dirty="0">
              <a:solidFill>
                <a:schemeClr val="accent3"/>
              </a:solidFill>
              <a:ea typeface="Segoe UI" pitchFamily="34" charset="0"/>
              <a:cs typeface="Segoe UI" pitchFamily="34" charset="0"/>
            </a:endParaRPr>
          </a:p>
        </p:txBody>
      </p:sp>
      <p:sp>
        <p:nvSpPr>
          <p:cNvPr id="53" name="Rectangle 52"/>
          <p:cNvSpPr/>
          <p:nvPr/>
        </p:nvSpPr>
        <p:spPr bwMode="auto">
          <a:xfrm>
            <a:off x="5568138"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uploaded</a:t>
            </a:r>
            <a:endParaRPr lang="en-US" sz="1400" dirty="0">
              <a:solidFill>
                <a:schemeClr val="accent3"/>
              </a:solidFill>
              <a:ea typeface="Segoe UI" pitchFamily="34" charset="0"/>
              <a:cs typeface="Segoe UI" pitchFamily="34" charset="0"/>
            </a:endParaRPr>
          </a:p>
        </p:txBody>
      </p:sp>
      <p:sp>
        <p:nvSpPr>
          <p:cNvPr id="62" name="Oval 61"/>
          <p:cNvSpPr/>
          <p:nvPr/>
        </p:nvSpPr>
        <p:spPr>
          <a:xfrm>
            <a:off x="3749867" y="2941640"/>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6700675" y="2941640"/>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457133" y="2445450"/>
            <a:ext cx="2129010" cy="2191206"/>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USER SITE</a:t>
            </a:r>
            <a:endParaRPr lang="en-US" dirty="0"/>
          </a:p>
        </p:txBody>
      </p:sp>
      <p:sp>
        <p:nvSpPr>
          <p:cNvPr id="25" name="Round Same Side Corner Rectangle 24"/>
          <p:cNvSpPr/>
          <p:nvPr/>
        </p:nvSpPr>
        <p:spPr>
          <a:xfrm flipV="1">
            <a:off x="426035" y="4661584"/>
            <a:ext cx="7999362"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426035" y="4762722"/>
            <a:ext cx="7999362" cy="369332"/>
          </a:xfrm>
          <a:prstGeom prst="rect">
            <a:avLst/>
          </a:prstGeom>
          <a:noFill/>
        </p:spPr>
        <p:txBody>
          <a:bodyPr wrap="square" rtlCol="0">
            <a:spAutoFit/>
          </a:bodyPr>
          <a:lstStyle/>
          <a:p>
            <a:pPr algn="ctr"/>
            <a:r>
              <a:rPr lang="en-US" dirty="0">
                <a:solidFill>
                  <a:schemeClr val="bg1"/>
                </a:solidFill>
              </a:rPr>
              <a:t>AZURE WEB </a:t>
            </a:r>
            <a:r>
              <a:rPr lang="en-US" dirty="0" smtClean="0">
                <a:solidFill>
                  <a:schemeClr val="bg1"/>
                </a:solidFill>
              </a:rPr>
              <a:t>SITE</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489" y="3064553"/>
            <a:ext cx="217422" cy="218010"/>
          </a:xfrm>
          <a:prstGeom prst="rect">
            <a:avLst/>
          </a:prstGeom>
        </p:spPr>
      </p:pic>
    </p:spTree>
    <p:extLst>
      <p:ext uri="{BB962C8B-B14F-4D97-AF65-F5344CB8AC3E}">
        <p14:creationId xmlns:p14="http://schemas.microsoft.com/office/powerpoint/2010/main" val="3151918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77" y="-1"/>
            <a:ext cx="10300354" cy="6858002"/>
          </a:xfrm>
          <a:prstGeom prst="rect">
            <a:avLst/>
          </a:prstGeom>
        </p:spPr>
      </p:pic>
      <p:grpSp>
        <p:nvGrpSpPr>
          <p:cNvPr id="3" name="Group 2"/>
          <p:cNvGrpSpPr/>
          <p:nvPr/>
        </p:nvGrpSpPr>
        <p:grpSpPr>
          <a:xfrm>
            <a:off x="0" y="1137693"/>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smtClean="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3" y="4667092"/>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4" y="4906699"/>
            <a:ext cx="2371725" cy="261610"/>
          </a:xfrm>
          <a:prstGeom prst="rect">
            <a:avLst/>
          </a:prstGeom>
          <a:noFill/>
        </p:spPr>
        <p:txBody>
          <a:bodyPr wrap="square" rtlCol="0" anchor="ctr">
            <a:spAutoFit/>
          </a:bodyPr>
          <a:lstStyle/>
          <a:p>
            <a:pPr algn="ctr"/>
            <a:r>
              <a:rPr lang="en-US" sz="1100" dirty="0" smtClean="0">
                <a:solidFill>
                  <a:schemeClr val="bg1"/>
                </a:solidFill>
              </a:rPr>
              <a:t>http://bit.ly/waws-secrets</a:t>
            </a:r>
            <a:endParaRPr lang="en-US" sz="2000" dirty="0">
              <a:solidFill>
                <a:schemeClr val="bg1"/>
              </a:solidFill>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46207" y="5511604"/>
            <a:ext cx="3051585" cy="508196"/>
          </a:xfrm>
        </p:spPr>
        <p:txBody>
          <a:bodyPr>
            <a:normAutofit lnSpcReduction="10000"/>
          </a:bodyPr>
          <a:lstStyle/>
          <a:p>
            <a:pPr marL="0" indent="0" algn="ctr">
              <a:buNone/>
            </a:pPr>
            <a:r>
              <a:rPr lang="en-US" sz="2800" dirty="0" smtClean="0">
                <a:solidFill>
                  <a:schemeClr val="bg1"/>
                </a:solidFill>
              </a:rPr>
              <a:t>@nikmd23</a:t>
            </a:r>
            <a:endParaRPr lang="en-US" sz="2800" dirty="0">
              <a:solidFill>
                <a:schemeClr val="bg1"/>
              </a:solidFill>
            </a:endParaRPr>
          </a:p>
        </p:txBody>
      </p:sp>
      <p:sp>
        <p:nvSpPr>
          <p:cNvPr id="6" name="Oval 5">
            <a:hlinkClick r:id="" action="ppaction://hlinkshowjump?jump=nextslide"/>
          </p:cNvPr>
          <p:cNvSpPr/>
          <p:nvPr/>
        </p:nvSpPr>
        <p:spPr>
          <a:xfrm>
            <a:off x="2514601" y="939604"/>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3000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smtClean="0">
                <a:solidFill>
                  <a:schemeClr val="bg1"/>
                </a:solidFill>
                <a:latin typeface="Novecento sans wide Book" panose="00000405000000000000" pitchFamily="50" charset="0"/>
              </a:rPr>
              <a:t>YOU</a:t>
            </a:r>
            <a:endParaRPr lang="en-US" sz="5400" b="1" dirty="0">
              <a:solidFill>
                <a:schemeClr val="bg1"/>
              </a:solidFill>
              <a:latin typeface="Novecento sans wide Book" panose="00000405000000000000" pitchFamily="50" charset="0"/>
            </a:endParaRPr>
          </a:p>
        </p:txBody>
      </p:sp>
      <p:sp>
        <p:nvSpPr>
          <p:cNvPr id="2" name="Title 1"/>
          <p:cNvSpPr>
            <a:spLocks noGrp="1"/>
          </p:cNvSpPr>
          <p:nvPr>
            <p:ph type="title" idx="4294967295"/>
          </p:nvPr>
        </p:nvSpPr>
        <p:spPr>
          <a:xfrm>
            <a:off x="2743200" y="1885630"/>
            <a:ext cx="3657600" cy="1035174"/>
          </a:xfrm>
        </p:spPr>
        <p:txBody>
          <a:bodyPr anchor="b">
            <a:noAutofit/>
          </a:bodyPr>
          <a:lstStyle/>
          <a:p>
            <a:pPr lvl="0">
              <a:spcBef>
                <a:spcPts val="0"/>
              </a:spcBef>
            </a:pPr>
            <a:r>
              <a:rPr lang="en-US" sz="6600" b="1" dirty="0" smtClean="0">
                <a:latin typeface="Novecento sans wide Book" panose="00000405000000000000" pitchFamily="50" charset="0"/>
                <a:ea typeface="+mn-ea"/>
                <a:cs typeface="+mn-cs"/>
              </a:rPr>
              <a:t>THANK</a:t>
            </a:r>
            <a:endParaRPr lang="en-US" sz="6600" b="1" dirty="0">
              <a:latin typeface="Novecento sans wide Book" panose="00000405000000000000" pitchFamily="50" charset="0"/>
              <a:ea typeface="+mn-ea"/>
              <a:cs typeface="+mn-cs"/>
            </a:endParaRPr>
          </a:p>
        </p:txBody>
      </p:sp>
      <p:sp>
        <p:nvSpPr>
          <p:cNvPr id="9" name="Text Placeholder 2"/>
          <p:cNvSpPr txBox="1">
            <a:spLocks/>
          </p:cNvSpPr>
          <p:nvPr/>
        </p:nvSpPr>
        <p:spPr>
          <a:xfrm>
            <a:off x="2996227"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accent4"/>
                </a:solidFill>
                <a:latin typeface="+mj-lt"/>
              </a:rPr>
              <a:t>FOR COMING</a:t>
            </a:r>
            <a:endParaRPr lang="en-US" sz="2800" dirty="0">
              <a:solidFill>
                <a:schemeClr val="accent4"/>
              </a:solidFill>
              <a:latin typeface="+mj-lt"/>
            </a:endParaRPr>
          </a:p>
        </p:txBody>
      </p:sp>
      <p:sp>
        <p:nvSpPr>
          <p:cNvPr id="10" name="TextBox 9"/>
          <p:cNvSpPr txBox="1">
            <a:spLocks noChangeAspect="1"/>
          </p:cNvSpPr>
          <p:nvPr/>
        </p:nvSpPr>
        <p:spPr>
          <a:xfrm>
            <a:off x="4261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2667000" y="1447800"/>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7" y="5898687"/>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0"/>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AZURE </a:t>
              </a:r>
              <a:br>
                <a:rPr lang="en-US" sz="4000" dirty="0" smtClean="0">
                  <a:solidFill>
                    <a:schemeClr val="bg1"/>
                  </a:solidFill>
                  <a:latin typeface="+mj-lt"/>
                </a:rPr>
              </a:br>
              <a:r>
                <a:rPr lang="en-US" sz="4000" dirty="0" smtClean="0">
                  <a:solidFill>
                    <a:schemeClr val="bg1"/>
                  </a:solidFill>
                  <a:latin typeface="+mj-lt"/>
                </a:rPr>
                <a:t>WEB SITES</a:t>
              </a:r>
              <a:endParaRPr lang="en-US" sz="4000" dirty="0">
                <a:solidFill>
                  <a:schemeClr val="bg1"/>
                </a:solidFill>
                <a:latin typeface="+mj-lt"/>
              </a:endParaRP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smtClean="0">
                  <a:solidFill>
                    <a:schemeClr val="accent4"/>
                  </a:solidFill>
                </a:rPr>
                <a:t>Developer focused </a:t>
              </a:r>
              <a:br>
                <a:rPr lang="en-US" sz="1600" dirty="0" smtClean="0">
                  <a:solidFill>
                    <a:schemeClr val="accent4"/>
                  </a:solidFill>
                </a:rPr>
              </a:br>
              <a:r>
                <a:rPr lang="en-US" sz="1600" dirty="0" smtClean="0">
                  <a:solidFill>
                    <a:schemeClr val="accent4"/>
                  </a:solidFill>
                </a:rPr>
                <a:t>Platform As A Service</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2420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90800" y="1714500"/>
            <a:ext cx="6248400"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578712"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57206"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06" y="1878694"/>
            <a:ext cx="1027012" cy="1027012"/>
          </a:xfrm>
          <a:prstGeom prst="rect">
            <a:avLst/>
          </a:prstGeom>
        </p:spPr>
      </p:pic>
      <p:sp>
        <p:nvSpPr>
          <p:cNvPr id="19" name="Text Placeholder 2"/>
          <p:cNvSpPr txBox="1">
            <a:spLocks/>
          </p:cNvSpPr>
          <p:nvPr/>
        </p:nvSpPr>
        <p:spPr>
          <a:xfrm>
            <a:off x="2590800" y="4075176"/>
            <a:ext cx="6248400"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WEB SITE</a:t>
            </a:r>
          </a:p>
          <a:p>
            <a:pPr marL="285750" indent="-285750">
              <a:buFont typeface="Arial" panose="020B0604020202020204" pitchFamily="34" charset="0"/>
              <a:buChar char="•"/>
            </a:pPr>
            <a:r>
              <a:rPr lang="en-US" dirty="0" smtClean="0"/>
              <a:t>Near-Instant </a:t>
            </a:r>
            <a:r>
              <a:rPr lang="en-US" dirty="0"/>
              <a:t>Deployment</a:t>
            </a:r>
          </a:p>
          <a:p>
            <a:pPr marL="285750" indent="-285750">
              <a:buFont typeface="Arial" panose="020B0604020202020204" pitchFamily="34" charset="0"/>
              <a:buChar char="•"/>
            </a:pPr>
            <a:r>
              <a:rPr lang="en-US" dirty="0" smtClean="0"/>
              <a:t>Rollbacks</a:t>
            </a:r>
          </a:p>
          <a:p>
            <a:pPr marL="285750" indent="-285750">
              <a:buFont typeface="Arial" panose="020B0604020202020204" pitchFamily="34" charset="0"/>
              <a:buChar char="•"/>
            </a:pPr>
            <a:r>
              <a:rPr lang="en-US" dirty="0" smtClean="0"/>
              <a:t>Continuous </a:t>
            </a:r>
            <a:r>
              <a:rPr lang="en-US" dirty="0"/>
              <a:t>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Application </a:t>
            </a:r>
            <a:r>
              <a:rPr lang="en-US" dirty="0"/>
              <a:t>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architecture</a:t>
            </a:r>
            <a:endParaRPr lang="en-US" sz="2400" b="0" dirty="0"/>
          </a:p>
        </p:txBody>
      </p:sp>
      <p:cxnSp>
        <p:nvCxnSpPr>
          <p:cNvPr id="17" name="Straight Connector 16"/>
          <p:cNvCxnSpPr>
            <a:stCxn id="2" idx="5"/>
            <a:endCxn id="13" idx="0"/>
          </p:cNvCxnSpPr>
          <p:nvPr/>
        </p:nvCxnSpPr>
        <p:spPr>
          <a:xfrm>
            <a:off x="5595413"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5881821" y="4246264"/>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5664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909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318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1271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5257800" y="5105399"/>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6035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457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6352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66" y="1701175"/>
            <a:ext cx="862086" cy="839484"/>
          </a:xfrm>
          <a:prstGeom prst="rect">
            <a:avLst/>
          </a:prstGeom>
        </p:spPr>
      </p:pic>
      <p:sp>
        <p:nvSpPr>
          <p:cNvPr id="6" name="Oval 5"/>
          <p:cNvSpPr/>
          <p:nvPr/>
        </p:nvSpPr>
        <p:spPr>
          <a:xfrm>
            <a:off x="1521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9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5217"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1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4204"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7211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0286"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3948950" y="4665420"/>
            <a:ext cx="1453242" cy="338554"/>
          </a:xfrm>
          <a:prstGeom prst="rect">
            <a:avLst/>
          </a:prstGeom>
          <a:noFill/>
        </p:spPr>
        <p:txBody>
          <a:bodyPr wrap="square" rtlCol="0">
            <a:spAutoFit/>
          </a:bodyPr>
          <a:lstStyle/>
          <a:p>
            <a:pPr algn="ctr"/>
            <a:r>
              <a:rPr lang="en-US" sz="1600" dirty="0" smtClean="0">
                <a:solidFill>
                  <a:schemeClr val="bg1"/>
                </a:solidFill>
              </a:rPr>
              <a:t>KUDU</a:t>
            </a:r>
            <a:endParaRPr lang="en-US" sz="1600" dirty="0">
              <a:solidFill>
                <a:schemeClr val="bg1"/>
              </a:solidFill>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9" y="-417095"/>
            <a:ext cx="11171800" cy="7447866"/>
          </a:xfrm>
          <a:prstGeom prst="rect">
            <a:avLst/>
          </a:prstGeom>
        </p:spPr>
      </p:pic>
      <p:grpSp>
        <p:nvGrpSpPr>
          <p:cNvPr id="6" name="Group 5"/>
          <p:cNvGrpSpPr/>
          <p:nvPr/>
        </p:nvGrpSpPr>
        <p:grpSpPr>
          <a:xfrm>
            <a:off x="-9523"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smtClean="0">
                  <a:solidFill>
                    <a:schemeClr val="bg1"/>
                  </a:solidFill>
                  <a:latin typeface="+mj-lt"/>
                </a:rPr>
                <a:t>KUDU</a:t>
              </a:r>
              <a:endParaRPr lang="en-US" sz="4400" dirty="0">
                <a:solidFill>
                  <a:schemeClr val="bg1"/>
                </a:solidFill>
                <a:latin typeface="+mj-lt"/>
              </a:endParaRP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smtClean="0">
                  <a:latin typeface="RaphaelIcons" pitchFamily="2" charset="0"/>
                </a:rPr>
                <a:t>b</a:t>
              </a:r>
              <a:endParaRPr lang="ru-RU" sz="13800" dirty="0"/>
            </a:p>
          </p:txBody>
        </p:sp>
      </p:grpSp>
      <p:sp>
        <p:nvSpPr>
          <p:cNvPr id="9" name="TextBox 8"/>
          <p:cNvSpPr txBox="1"/>
          <p:nvPr/>
        </p:nvSpPr>
        <p:spPr>
          <a:xfrm>
            <a:off x="3505200" y="2895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891" y="2318565"/>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83" y="6120874"/>
            <a:ext cx="388154" cy="329932"/>
          </a:xfrm>
          <a:prstGeom prst="rect">
            <a:avLst/>
          </a:prstGeom>
        </p:spPr>
      </p:pic>
      <p:sp>
        <p:nvSpPr>
          <p:cNvPr id="12" name="TextBox 11"/>
          <p:cNvSpPr txBox="1"/>
          <p:nvPr/>
        </p:nvSpPr>
        <p:spPr>
          <a:xfrm>
            <a:off x="231642" y="5580709"/>
            <a:ext cx="3581400" cy="584775"/>
          </a:xfrm>
          <a:prstGeom prst="rect">
            <a:avLst/>
          </a:prstGeom>
          <a:noFill/>
        </p:spPr>
        <p:txBody>
          <a:bodyPr wrap="square" rtlCol="0" anchor="ctr">
            <a:spAutoFit/>
          </a:bodyPr>
          <a:lstStyle/>
          <a:p>
            <a:r>
              <a:rPr lang="en-US" sz="1600" dirty="0" smtClean="0">
                <a:solidFill>
                  <a:schemeClr val="accent4"/>
                </a:solidFill>
              </a:rPr>
              <a:t>The magic behind </a:t>
            </a:r>
            <a:br>
              <a:rPr lang="en-US" sz="1600" dirty="0" smtClean="0">
                <a:solidFill>
                  <a:schemeClr val="accent4"/>
                </a:solidFill>
              </a:rPr>
            </a:br>
            <a:r>
              <a:rPr lang="en-US" sz="1600" dirty="0" smtClean="0">
                <a:solidFill>
                  <a:schemeClr val="accent4"/>
                </a:solidFill>
              </a:rPr>
              <a:t>Microsoft Azure Web Sites</a:t>
            </a:r>
            <a:endParaRPr lang="en-US" sz="1600" dirty="0">
              <a:solidFill>
                <a:schemeClr val="accent4"/>
              </a:solidFill>
            </a:endParaRP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21816</TotalTime>
  <Words>1227</Words>
  <Application>Microsoft Office PowerPoint</Application>
  <PresentationFormat>On-screen Show (4:3)</PresentationFormat>
  <Paragraphs>299</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Calibri Light</vt:lpstr>
      <vt:lpstr>Cantarell</vt:lpstr>
      <vt:lpstr>Consolas</vt:lpstr>
      <vt:lpstr>FontAwesome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1867</cp:revision>
  <dcterms:created xsi:type="dcterms:W3CDTF">2006-08-16T00:00:00Z</dcterms:created>
  <dcterms:modified xsi:type="dcterms:W3CDTF">2014-06-03T12:35:23Z</dcterms:modified>
</cp:coreProperties>
</file>